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PACCHI!$B$24</c:f>
              <c:strCache>
                <c:ptCount val="1"/>
                <c:pt idx="0">
                  <c:v>Parrocchie</c:v>
                </c:pt>
              </c:strCache>
            </c:strRef>
          </c:tx>
          <c:invertIfNegative val="0"/>
          <c:cat>
            <c:strRef>
              <c:f>PACCHI!$A$25:$A$30</c:f>
              <c:strCache>
                <c:ptCount val="6"/>
                <c:pt idx="0">
                  <c:v>Cerignola</c:v>
                </c:pt>
                <c:pt idx="1">
                  <c:v>Orta Nova</c:v>
                </c:pt>
                <c:pt idx="2">
                  <c:v>Carapelle</c:v>
                </c:pt>
                <c:pt idx="3">
                  <c:v>Ordona</c:v>
                </c:pt>
                <c:pt idx="4">
                  <c:v>Ascoli Satriano</c:v>
                </c:pt>
                <c:pt idx="5">
                  <c:v>Candela</c:v>
                </c:pt>
              </c:strCache>
            </c:strRef>
          </c:cat>
          <c:val>
            <c:numRef>
              <c:f>PACCHI!$B$25:$B$30</c:f>
              <c:numCache>
                <c:formatCode>General</c:formatCode>
                <c:ptCount val="6"/>
                <c:pt idx="0">
                  <c:v>6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978944"/>
        <c:axId val="86980480"/>
      </c:barChart>
      <c:catAx>
        <c:axId val="86978944"/>
        <c:scaling>
          <c:orientation val="minMax"/>
        </c:scaling>
        <c:delete val="0"/>
        <c:axPos val="b"/>
        <c:majorTickMark val="out"/>
        <c:minorTickMark val="none"/>
        <c:tickLblPos val="nextTo"/>
        <c:crossAx val="86980480"/>
        <c:crosses val="autoZero"/>
        <c:auto val="1"/>
        <c:lblAlgn val="ctr"/>
        <c:lblOffset val="100"/>
        <c:noMultiLvlLbl val="0"/>
      </c:catAx>
      <c:valAx>
        <c:axId val="86980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978944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55000" cap="flat" cmpd="thickThin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Centri</a:t>
            </a:r>
            <a:r>
              <a:rPr lang="en-US" dirty="0" smtClean="0"/>
              <a:t> di </a:t>
            </a:r>
            <a:r>
              <a:rPr lang="en-US" dirty="0" err="1" smtClean="0"/>
              <a:t>Ascolto</a:t>
            </a:r>
            <a:endParaRPr lang="en-U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'nuclei familiari'!$B$1</c:f>
              <c:strCache>
                <c:ptCount val="1"/>
                <c:pt idx="0">
                  <c:v>NUCLEI FAMILIARI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'nuclei familiari'!$A$2:$A$7</c:f>
              <c:strCache>
                <c:ptCount val="6"/>
                <c:pt idx="0">
                  <c:v>Cerignola</c:v>
                </c:pt>
                <c:pt idx="1">
                  <c:v>Orta Nova</c:v>
                </c:pt>
                <c:pt idx="2">
                  <c:v>Carapelle</c:v>
                </c:pt>
                <c:pt idx="3">
                  <c:v>Ordona</c:v>
                </c:pt>
                <c:pt idx="4">
                  <c:v>Ascoli Satriano</c:v>
                </c:pt>
                <c:pt idx="5">
                  <c:v>Candela</c:v>
                </c:pt>
              </c:strCache>
            </c:strRef>
          </c:cat>
          <c:val>
            <c:numRef>
              <c:f>'nuclei familiari'!$B$2:$B$7</c:f>
              <c:numCache>
                <c:formatCode>General</c:formatCode>
                <c:ptCount val="6"/>
                <c:pt idx="0">
                  <c:v>167</c:v>
                </c:pt>
                <c:pt idx="1">
                  <c:v>168</c:v>
                </c:pt>
                <c:pt idx="2">
                  <c:v>67</c:v>
                </c:pt>
                <c:pt idx="3">
                  <c:v>8</c:v>
                </c:pt>
                <c:pt idx="4">
                  <c:v>27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197760"/>
        <c:axId val="42199296"/>
        <c:axId val="0"/>
      </c:bar3DChart>
      <c:catAx>
        <c:axId val="42197760"/>
        <c:scaling>
          <c:orientation val="minMax"/>
        </c:scaling>
        <c:delete val="0"/>
        <c:axPos val="b"/>
        <c:majorTickMark val="out"/>
        <c:minorTickMark val="none"/>
        <c:tickLblPos val="nextTo"/>
        <c:crossAx val="42199296"/>
        <c:crosses val="autoZero"/>
        <c:auto val="1"/>
        <c:lblAlgn val="ctr"/>
        <c:lblOffset val="100"/>
        <c:noMultiLvlLbl val="0"/>
      </c:catAx>
      <c:valAx>
        <c:axId val="42199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197760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550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599792983623527"/>
          <c:y val="0.21454870224555264"/>
          <c:w val="0.80522272744076007"/>
          <c:h val="0.494224263633712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MENSE!$B$7</c:f>
              <c:strCache>
                <c:ptCount val="1"/>
                <c:pt idx="0">
                  <c:v>Mense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MENSE!$A$8:$A$9</c:f>
              <c:strCache>
                <c:ptCount val="2"/>
                <c:pt idx="0">
                  <c:v>Casa della Carità</c:v>
                </c:pt>
                <c:pt idx="1">
                  <c:v>Parrocchia Addolorata Orta Nova</c:v>
                </c:pt>
              </c:strCache>
            </c:strRef>
          </c:cat>
          <c:val>
            <c:numRef>
              <c:f>MENSE!$B$8:$B$9</c:f>
              <c:numCache>
                <c:formatCode>General</c:formatCode>
                <c:ptCount val="2"/>
                <c:pt idx="0">
                  <c:v>21</c:v>
                </c:pt>
                <c:pt idx="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89408"/>
        <c:axId val="42295296"/>
      </c:barChart>
      <c:catAx>
        <c:axId val="42289408"/>
        <c:scaling>
          <c:orientation val="minMax"/>
        </c:scaling>
        <c:delete val="0"/>
        <c:axPos val="b"/>
        <c:majorTickMark val="out"/>
        <c:minorTickMark val="none"/>
        <c:tickLblPos val="nextTo"/>
        <c:crossAx val="42295296"/>
        <c:crosses val="autoZero"/>
        <c:auto val="1"/>
        <c:lblAlgn val="ctr"/>
        <c:lblOffset val="100"/>
        <c:noMultiLvlLbl val="0"/>
      </c:catAx>
      <c:valAx>
        <c:axId val="42295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289408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55000" cap="flat" cmpd="thickThin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PACCHI!$L$22</c:f>
              <c:strCache>
                <c:ptCount val="1"/>
                <c:pt idx="0">
                  <c:v>Indigenti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PACCHI!$K$23:$K$25</c:f>
              <c:strCache>
                <c:ptCount val="3"/>
                <c:pt idx="0">
                  <c:v>Indigenti continuativi</c:v>
                </c:pt>
                <c:pt idx="1">
                  <c:v>Indigenti saltuari</c:v>
                </c:pt>
                <c:pt idx="2">
                  <c:v>Utenti mense</c:v>
                </c:pt>
              </c:strCache>
            </c:strRef>
          </c:cat>
          <c:val>
            <c:numRef>
              <c:f>PACCHI!$L$23:$L$25</c:f>
              <c:numCache>
                <c:formatCode>General</c:formatCode>
                <c:ptCount val="3"/>
                <c:pt idx="0">
                  <c:v>1457</c:v>
                </c:pt>
                <c:pt idx="1">
                  <c:v>346</c:v>
                </c:pt>
                <c:pt idx="2">
                  <c:v>208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gradFill rotWithShape="1">
      <a:gsLst>
        <a:gs pos="0">
          <a:schemeClr val="accent5">
            <a:tint val="50000"/>
            <a:satMod val="300000"/>
          </a:schemeClr>
        </a:gs>
        <a:gs pos="35000">
          <a:schemeClr val="accent5">
            <a:tint val="37000"/>
            <a:satMod val="300000"/>
          </a:schemeClr>
        </a:gs>
        <a:gs pos="100000">
          <a:schemeClr val="accent5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5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età!$I$13</c:f>
              <c:strCache>
                <c:ptCount val="1"/>
                <c:pt idx="0">
                  <c:v>età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età!$H$14:$H$16</c:f>
              <c:strCache>
                <c:ptCount val="3"/>
                <c:pt idx="0">
                  <c:v>&lt;  15 anni</c:v>
                </c:pt>
                <c:pt idx="1">
                  <c:v>16-64 anni</c:v>
                </c:pt>
                <c:pt idx="2">
                  <c:v>&gt; 64 anni</c:v>
                </c:pt>
              </c:strCache>
            </c:strRef>
          </c:cat>
          <c:val>
            <c:numRef>
              <c:f>età!$I$14:$I$16</c:f>
              <c:numCache>
                <c:formatCode>General</c:formatCode>
                <c:ptCount val="3"/>
                <c:pt idx="0">
                  <c:v>402</c:v>
                </c:pt>
                <c:pt idx="1">
                  <c:v>1406</c:v>
                </c:pt>
                <c:pt idx="2">
                  <c:v>203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42811776"/>
        <c:axId val="42814848"/>
        <c:axId val="0"/>
      </c:bar3DChart>
      <c:catAx>
        <c:axId val="42811776"/>
        <c:scaling>
          <c:orientation val="minMax"/>
        </c:scaling>
        <c:delete val="0"/>
        <c:axPos val="b"/>
        <c:majorTickMark val="out"/>
        <c:minorTickMark val="none"/>
        <c:tickLblPos val="nextTo"/>
        <c:crossAx val="42814848"/>
        <c:crosses val="autoZero"/>
        <c:auto val="1"/>
        <c:lblAlgn val="ctr"/>
        <c:lblOffset val="100"/>
        <c:noMultiLvlLbl val="0"/>
      </c:catAx>
      <c:valAx>
        <c:axId val="42814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811776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55000" cap="flat" cmpd="thickThin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stranieri!$B$1</c:f>
              <c:strCache>
                <c:ptCount val="1"/>
                <c:pt idx="0">
                  <c:v>Residenti</c:v>
                </c:pt>
              </c:strCache>
            </c:strRef>
          </c:tx>
          <c:invertIfNegative val="0"/>
          <c:cat>
            <c:strRef>
              <c:f>stranieri!$A$2:$A$7</c:f>
              <c:strCache>
                <c:ptCount val="6"/>
                <c:pt idx="0">
                  <c:v>Cerignola</c:v>
                </c:pt>
                <c:pt idx="1">
                  <c:v>Ordona</c:v>
                </c:pt>
                <c:pt idx="2">
                  <c:v>Orta nova</c:v>
                </c:pt>
                <c:pt idx="3">
                  <c:v>Ascoli </c:v>
                </c:pt>
                <c:pt idx="4">
                  <c:v>Candela</c:v>
                </c:pt>
                <c:pt idx="5">
                  <c:v>Carapelle</c:v>
                </c:pt>
              </c:strCache>
            </c:strRef>
          </c:cat>
          <c:val>
            <c:numRef>
              <c:f>stranieri!$B$2:$B$7</c:f>
              <c:numCache>
                <c:formatCode>General</c:formatCode>
                <c:ptCount val="6"/>
                <c:pt idx="0">
                  <c:v>2416</c:v>
                </c:pt>
                <c:pt idx="1">
                  <c:v>437</c:v>
                </c:pt>
                <c:pt idx="2">
                  <c:v>1222</c:v>
                </c:pt>
                <c:pt idx="3">
                  <c:v>424</c:v>
                </c:pt>
                <c:pt idx="4">
                  <c:v>284</c:v>
                </c:pt>
                <c:pt idx="5">
                  <c:v>911</c:v>
                </c:pt>
              </c:numCache>
            </c:numRef>
          </c:val>
        </c:ser>
        <c:ser>
          <c:idx val="1"/>
          <c:order val="1"/>
          <c:tx>
            <c:strRef>
              <c:f>stranieri!$C$1</c:f>
              <c:strCache>
                <c:ptCount val="1"/>
                <c:pt idx="0">
                  <c:v>Assistiti</c:v>
                </c:pt>
              </c:strCache>
            </c:strRef>
          </c:tx>
          <c:invertIfNegative val="0"/>
          <c:cat>
            <c:strRef>
              <c:f>stranieri!$A$2:$A$7</c:f>
              <c:strCache>
                <c:ptCount val="6"/>
                <c:pt idx="0">
                  <c:v>Cerignola</c:v>
                </c:pt>
                <c:pt idx="1">
                  <c:v>Ordona</c:v>
                </c:pt>
                <c:pt idx="2">
                  <c:v>Orta nova</c:v>
                </c:pt>
                <c:pt idx="3">
                  <c:v>Ascoli </c:v>
                </c:pt>
                <c:pt idx="4">
                  <c:v>Candela</c:v>
                </c:pt>
                <c:pt idx="5">
                  <c:v>Carapelle</c:v>
                </c:pt>
              </c:strCache>
            </c:strRef>
          </c:cat>
          <c:val>
            <c:numRef>
              <c:f>stranieri!$C$2:$C$7</c:f>
              <c:numCache>
                <c:formatCode>General</c:formatCode>
                <c:ptCount val="6"/>
                <c:pt idx="0">
                  <c:v>116</c:v>
                </c:pt>
                <c:pt idx="1">
                  <c:v>0</c:v>
                </c:pt>
                <c:pt idx="2">
                  <c:v>257</c:v>
                </c:pt>
                <c:pt idx="3">
                  <c:v>73</c:v>
                </c:pt>
                <c:pt idx="4">
                  <c:v>0</c:v>
                </c:pt>
                <c:pt idx="5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583552"/>
        <c:axId val="40586240"/>
        <c:axId val="0"/>
      </c:bar3DChart>
      <c:catAx>
        <c:axId val="40583552"/>
        <c:scaling>
          <c:orientation val="minMax"/>
        </c:scaling>
        <c:delete val="0"/>
        <c:axPos val="l"/>
        <c:majorTickMark val="out"/>
        <c:minorTickMark val="none"/>
        <c:tickLblPos val="nextTo"/>
        <c:crossAx val="40586240"/>
        <c:crosses val="autoZero"/>
        <c:auto val="1"/>
        <c:lblAlgn val="ctr"/>
        <c:lblOffset val="100"/>
        <c:noMultiLvlLbl val="0"/>
      </c:catAx>
      <c:valAx>
        <c:axId val="405862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0583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55000" cap="flat" cmpd="thickThin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'Misure di Accompagnamento'!$A$22:$A$31</c:f>
              <c:strCache>
                <c:ptCount val="10"/>
                <c:pt idx="0">
                  <c:v>Accoglienza e ascolto</c:v>
                </c:pt>
                <c:pt idx="1">
                  <c:v>Informazione, consulenza e orientamento</c:v>
                </c:pt>
                <c:pt idx="2">
                  <c:v>accompagnamento ai servizi</c:v>
                </c:pt>
                <c:pt idx="3">
                  <c:v>sostegno psicologico</c:v>
                </c:pt>
                <c:pt idx="4">
                  <c:v>educativa alimentare</c:v>
                </c:pt>
                <c:pt idx="5">
                  <c:v>consulenza nella gestione del bilancio familiare</c:v>
                </c:pt>
                <c:pt idx="6">
                  <c:v>sostegno scolastico</c:v>
                </c:pt>
                <c:pt idx="7">
                  <c:v>sostegno e orientamento alla ricerca di lavoro</c:v>
                </c:pt>
                <c:pt idx="8">
                  <c:v>prima assistenza medica</c:v>
                </c:pt>
                <c:pt idx="9">
                  <c:v>tutela legale</c:v>
                </c:pt>
              </c:strCache>
            </c:strRef>
          </c:cat>
          <c:val>
            <c:numRef>
              <c:f>'Misure di Accompagnamento'!$B$22:$B$31</c:f>
              <c:numCache>
                <c:formatCode>0%</c:formatCode>
                <c:ptCount val="10"/>
                <c:pt idx="0">
                  <c:v>1</c:v>
                </c:pt>
                <c:pt idx="1">
                  <c:v>0.5</c:v>
                </c:pt>
                <c:pt idx="2">
                  <c:v>0.39</c:v>
                </c:pt>
                <c:pt idx="3">
                  <c:v>0.33</c:v>
                </c:pt>
                <c:pt idx="4" formatCode="0.00%">
                  <c:v>5.5E-2</c:v>
                </c:pt>
                <c:pt idx="5">
                  <c:v>0</c:v>
                </c:pt>
                <c:pt idx="6">
                  <c:v>0.5</c:v>
                </c:pt>
                <c:pt idx="7" formatCode="0.00%">
                  <c:v>0.16600000000000001</c:v>
                </c:pt>
                <c:pt idx="8" formatCode="0.00%">
                  <c:v>0.223</c:v>
                </c:pt>
                <c:pt idx="9" formatCode="0.00%">
                  <c:v>5.5E-2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425088"/>
        <c:axId val="42763008"/>
      </c:barChart>
      <c:catAx>
        <c:axId val="142425088"/>
        <c:scaling>
          <c:orientation val="minMax"/>
        </c:scaling>
        <c:delete val="0"/>
        <c:axPos val="l"/>
        <c:majorTickMark val="out"/>
        <c:minorTickMark val="none"/>
        <c:tickLblPos val="nextTo"/>
        <c:crossAx val="42763008"/>
        <c:crosses val="autoZero"/>
        <c:auto val="1"/>
        <c:lblAlgn val="ctr"/>
        <c:lblOffset val="100"/>
        <c:noMultiLvlLbl val="0"/>
      </c:catAx>
      <c:valAx>
        <c:axId val="427630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42425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EE592-27D4-4FD3-BD5D-77032566481C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BBBB7-F8E8-4C83-A3FA-9F00392ED5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18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60936-027D-4DE6-8FB4-A714DFED88D3}" type="datetime1">
              <a:rPr lang="it-IT" smtClean="0"/>
              <a:t>02/05/2019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D4AD31-D6BE-42B0-A989-10E7025B3353}" type="datetime1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3A657-CBE7-429B-B84B-5D5B16372CD2}" type="datetime1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8D352D-C63C-4D6C-80AE-F8E478956AD4}" type="datetime1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E232E1-D97A-4BF8-8062-706F8254AB12}" type="datetime1">
              <a:rPr lang="it-IT" smtClean="0"/>
              <a:t>02/05/2019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626A9E-243C-4EAC-AA73-1F3F2E15592C}" type="datetime1">
              <a:rPr lang="it-IT" smtClean="0"/>
              <a:t>02/05/2019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50DCCA-3FA6-4B5B-A554-2A0982192474}" type="datetime1">
              <a:rPr lang="it-IT" smtClean="0"/>
              <a:t>02/05/2019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E6C00-9C9C-44B3-ADF2-0C186EFFCAC7}" type="datetime1">
              <a:rPr lang="it-IT" smtClean="0"/>
              <a:t>02/05/2019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2403-E27A-4B3C-84E3-477B1E90C04B}" type="datetime1">
              <a:rPr lang="it-IT" smtClean="0"/>
              <a:t>02/05/2019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FFF230-7D0D-4570-AB74-990DCCA9D29B}" type="datetime1">
              <a:rPr lang="it-IT" smtClean="0"/>
              <a:t>02/05/2019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2484AA-98E2-4FE8-9499-47193B07A802}" type="datetime1">
              <a:rPr lang="it-IT" smtClean="0"/>
              <a:t>02/05/2019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EAB21A-8051-4FFE-B8ED-13238876F54F}" type="datetime1">
              <a:rPr lang="it-IT" smtClean="0"/>
              <a:t>02/05/2019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Caritas diocesana di Cerignola - Ascoli Satriano                   Osservatorio delle Risorse e delle Povertà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FFF8C7-3D02-4DF1-835D-7DA7AC37758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6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2492896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Report Centri </a:t>
            </a:r>
            <a:r>
              <a:rPr lang="it-IT" dirty="0" smtClean="0">
                <a:solidFill>
                  <a:srgbClr val="FF0000"/>
                </a:solidFill>
              </a:rPr>
              <a:t>d’ascolto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Caritas Parrocchiali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03104" y="4077072"/>
            <a:ext cx="7772400" cy="1199704"/>
          </a:xfrm>
        </p:spPr>
        <p:txBody>
          <a:bodyPr/>
          <a:lstStyle/>
          <a:p>
            <a:r>
              <a:rPr lang="it-IT" dirty="0" smtClean="0"/>
              <a:t>Sintesi dei dati relativi alla distribuzione dei prodotti Agea</a:t>
            </a:r>
            <a:endParaRPr lang="it-IT" dirty="0"/>
          </a:p>
        </p:txBody>
      </p:sp>
      <p:pic>
        <p:nvPicPr>
          <p:cNvPr id="2050" name="Picture 2" descr="F:\logo Age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01016"/>
            <a:ext cx="2889250" cy="124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logo carit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79" y="80165"/>
            <a:ext cx="2304256" cy="130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24379" y="1352067"/>
            <a:ext cx="2547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Caritas Diocesana</a:t>
            </a:r>
          </a:p>
          <a:p>
            <a:pPr algn="ctr"/>
            <a:r>
              <a:rPr lang="it-IT" sz="1600" dirty="0" smtClean="0"/>
              <a:t>Osservatorio delle</a:t>
            </a:r>
          </a:p>
          <a:p>
            <a:pPr algn="ctr"/>
            <a:r>
              <a:rPr lang="it-IT" sz="1600" dirty="0" smtClean="0"/>
              <a:t>Risorse e delle Povertà</a:t>
            </a:r>
            <a:endParaRPr lang="it-IT" sz="1600" dirty="0"/>
          </a:p>
        </p:txBody>
      </p:sp>
      <p:pic>
        <p:nvPicPr>
          <p:cNvPr id="7" name="Immagine 6" descr="C:\Documents and Settings\Utente\Desktop\Pastorale Giovanile\logo diocesi.bm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73629"/>
            <a:ext cx="793368" cy="8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2664428" y="1321758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Diocesi di </a:t>
            </a:r>
          </a:p>
          <a:p>
            <a:pPr algn="ctr"/>
            <a:r>
              <a:rPr lang="it-IT" sz="1600" dirty="0" smtClean="0"/>
              <a:t>Cerignola – Ascoli Satriano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4701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916832"/>
            <a:ext cx="4536504" cy="273630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16 parrocchie (su 34)</a:t>
            </a:r>
          </a:p>
          <a:p>
            <a:pPr marL="0" indent="0">
              <a:buNone/>
            </a:pPr>
            <a:r>
              <a:rPr lang="it-IT" sz="2400" dirty="0" smtClean="0"/>
              <a:t>     (47% della diocesi)</a:t>
            </a:r>
          </a:p>
          <a:p>
            <a:r>
              <a:rPr lang="it-IT" sz="2400" dirty="0" smtClean="0"/>
              <a:t>6 comuni </a:t>
            </a:r>
          </a:p>
          <a:p>
            <a:pPr marL="0" indent="0">
              <a:buNone/>
            </a:pPr>
            <a:r>
              <a:rPr lang="it-IT" sz="2400" dirty="0" smtClean="0"/>
              <a:t>   (su 9 dell’intera diocesi</a:t>
            </a:r>
            <a:r>
              <a:rPr lang="it-IT" sz="2800" dirty="0" smtClean="0"/>
              <a:t>)</a:t>
            </a:r>
          </a:p>
          <a:p>
            <a:endParaRPr lang="it-IT" sz="2800" dirty="0"/>
          </a:p>
          <a:p>
            <a:endParaRPr lang="it-IT" sz="2800" dirty="0" smtClean="0"/>
          </a:p>
          <a:p>
            <a:endParaRPr lang="it-IT" sz="2800" dirty="0"/>
          </a:p>
          <a:p>
            <a:endParaRPr lang="it-IT" sz="2800" dirty="0" smtClean="0"/>
          </a:p>
          <a:p>
            <a:endParaRPr lang="it-IT" sz="2800" dirty="0"/>
          </a:p>
          <a:p>
            <a:pPr marL="0" indent="0">
              <a:buNone/>
            </a:pPr>
            <a:endParaRPr lang="it-IT" dirty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Le realtà coinvolte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293201"/>
              </p:ext>
            </p:extLst>
          </p:nvPr>
        </p:nvGraphicFramePr>
        <p:xfrm>
          <a:off x="4067944" y="1844824"/>
          <a:ext cx="504056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tangolo 5"/>
          <p:cNvSpPr/>
          <p:nvPr/>
        </p:nvSpPr>
        <p:spPr>
          <a:xfrm>
            <a:off x="1631148" y="5301208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2 Mense:   </a:t>
            </a:r>
            <a:r>
              <a:rPr lang="it-IT" sz="2400" dirty="0" smtClean="0"/>
              <a:t>  Casa </a:t>
            </a:r>
            <a:r>
              <a:rPr lang="it-IT" sz="2400" dirty="0"/>
              <a:t>della Carità – Cerignola</a:t>
            </a:r>
          </a:p>
          <a:p>
            <a:r>
              <a:rPr lang="it-IT" sz="2400" dirty="0"/>
              <a:t>     		Parrocchia Addolorata - Orta Nova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960" y="6126846"/>
            <a:ext cx="3144256" cy="725795"/>
          </a:xfrm>
        </p:spPr>
        <p:txBody>
          <a:bodyPr/>
          <a:lstStyle/>
          <a:p>
            <a:pPr algn="l"/>
            <a:r>
              <a:rPr lang="it-IT" sz="1050" dirty="0" smtClean="0">
                <a:solidFill>
                  <a:srgbClr val="FF0000"/>
                </a:solidFill>
              </a:rPr>
              <a:t>Caritas diocesana di </a:t>
            </a:r>
          </a:p>
          <a:p>
            <a:pPr algn="l"/>
            <a:r>
              <a:rPr lang="it-IT" sz="1050" dirty="0" smtClean="0">
                <a:solidFill>
                  <a:srgbClr val="FF0000"/>
                </a:solidFill>
              </a:rPr>
              <a:t>Cerignola - Ascoli Satriano                   Osservatorio delle Risorse e delle Povertà</a:t>
            </a:r>
            <a:endParaRPr lang="it-IT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44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Le famiglie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720653"/>
              </p:ext>
            </p:extLst>
          </p:nvPr>
        </p:nvGraphicFramePr>
        <p:xfrm>
          <a:off x="179512" y="1412776"/>
          <a:ext cx="5467350" cy="3633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220072" y="5517232"/>
            <a:ext cx="3168352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522 Nuclei Familiari</a:t>
            </a:r>
          </a:p>
          <a:p>
            <a:r>
              <a:rPr lang="it-IT" sz="2000" dirty="0" smtClean="0"/>
              <a:t>447: </a:t>
            </a:r>
            <a:r>
              <a:rPr lang="it-IT" sz="2000" dirty="0" err="1" smtClean="0"/>
              <a:t>CdA</a:t>
            </a:r>
            <a:endParaRPr lang="it-IT" sz="2000" dirty="0" smtClean="0"/>
          </a:p>
          <a:p>
            <a:r>
              <a:rPr lang="it-IT" sz="2000" dirty="0" smtClean="0"/>
              <a:t>75: Mense</a:t>
            </a:r>
            <a:endParaRPr lang="it-IT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165220"/>
              </p:ext>
            </p:extLst>
          </p:nvPr>
        </p:nvGraphicFramePr>
        <p:xfrm>
          <a:off x="6228184" y="1412776"/>
          <a:ext cx="27051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egnaposto piè di pagina 4"/>
          <p:cNvSpPr txBox="1">
            <a:spLocks/>
          </p:cNvSpPr>
          <p:nvPr/>
        </p:nvSpPr>
        <p:spPr>
          <a:xfrm>
            <a:off x="1960" y="6126846"/>
            <a:ext cx="3144256" cy="725795"/>
          </a:xfrm>
          <a:prstGeom prst="rect">
            <a:avLst/>
          </a:prstGeom>
        </p:spPr>
        <p:txBody>
          <a:bodyPr vert="horz" anchor="b"/>
          <a:lstStyle>
            <a:defPPr>
              <a:defRPr lang="it-IT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smtClean="0">
                <a:solidFill>
                  <a:srgbClr val="FF0000"/>
                </a:solidFill>
              </a:rPr>
              <a:t>Caritas diocesana di </a:t>
            </a:r>
          </a:p>
          <a:p>
            <a:pPr algn="l"/>
            <a:r>
              <a:rPr lang="it-IT" sz="1050" smtClean="0">
                <a:solidFill>
                  <a:srgbClr val="FF0000"/>
                </a:solidFill>
              </a:rPr>
              <a:t>Cerignola - Ascoli Satriano                   Osservatorio delle Risorse e delle Povertà</a:t>
            </a:r>
            <a:endParaRPr lang="it-IT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61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Utenti dei servizi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247929"/>
              </p:ext>
            </p:extLst>
          </p:nvPr>
        </p:nvGraphicFramePr>
        <p:xfrm>
          <a:off x="3347864" y="1628800"/>
          <a:ext cx="561662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48502" y="2780928"/>
            <a:ext cx="3036911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Indigenti continuativi: 1457</a:t>
            </a:r>
          </a:p>
          <a:p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Indigenti saltuari: 346</a:t>
            </a:r>
          </a:p>
          <a:p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Utenti delle mense: 208</a:t>
            </a:r>
          </a:p>
          <a:p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Totale: 2011</a:t>
            </a:r>
            <a:endParaRPr lang="it-IT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gnaposto piè di pagina 4"/>
          <p:cNvSpPr txBox="1">
            <a:spLocks/>
          </p:cNvSpPr>
          <p:nvPr/>
        </p:nvSpPr>
        <p:spPr>
          <a:xfrm>
            <a:off x="1960" y="6126846"/>
            <a:ext cx="3144256" cy="725795"/>
          </a:xfrm>
          <a:prstGeom prst="rect">
            <a:avLst/>
          </a:prstGeom>
        </p:spPr>
        <p:txBody>
          <a:bodyPr vert="horz" anchor="b"/>
          <a:lstStyle>
            <a:defPPr>
              <a:defRPr lang="it-IT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smtClean="0">
                <a:solidFill>
                  <a:srgbClr val="FF0000"/>
                </a:solidFill>
              </a:rPr>
              <a:t>Caritas diocesana di </a:t>
            </a:r>
          </a:p>
          <a:p>
            <a:pPr algn="l"/>
            <a:r>
              <a:rPr lang="it-IT" sz="1050" smtClean="0">
                <a:solidFill>
                  <a:srgbClr val="FF0000"/>
                </a:solidFill>
              </a:rPr>
              <a:t>Cerignola - Ascoli Satriano                   Osservatorio delle Risorse e delle Povertà</a:t>
            </a:r>
            <a:endParaRPr lang="it-IT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97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Eta’</a:t>
            </a:r>
            <a:r>
              <a:rPr lang="it-IT" dirty="0" smtClean="0">
                <a:solidFill>
                  <a:srgbClr val="FF0000"/>
                </a:solidFill>
              </a:rPr>
              <a:t> …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485942"/>
              </p:ext>
            </p:extLst>
          </p:nvPr>
        </p:nvGraphicFramePr>
        <p:xfrm>
          <a:off x="2231740" y="1052736"/>
          <a:ext cx="648072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129672"/>
              </p:ext>
            </p:extLst>
          </p:nvPr>
        </p:nvGraphicFramePr>
        <p:xfrm>
          <a:off x="5940152" y="5085184"/>
          <a:ext cx="2808312" cy="1327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Foglio di lavoro" r:id="rId4" imgW="1228771" imgH="580897" progId="Excel.Sheet.12">
                  <p:embed/>
                </p:oleObj>
              </mc:Choice>
              <mc:Fallback>
                <p:oleObj name="Foglio di lavoro" r:id="rId4" imgW="1228771" imgH="5808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40152" y="5085184"/>
                        <a:ext cx="2808312" cy="1327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971600" y="529162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2011  utenti</a:t>
            </a:r>
            <a:endParaRPr lang="it-IT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4018729" y="5422431"/>
            <a:ext cx="1080120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piè di pagina 4"/>
          <p:cNvSpPr txBox="1">
            <a:spLocks/>
          </p:cNvSpPr>
          <p:nvPr/>
        </p:nvSpPr>
        <p:spPr>
          <a:xfrm>
            <a:off x="1960" y="6126846"/>
            <a:ext cx="3144256" cy="725795"/>
          </a:xfrm>
          <a:prstGeom prst="rect">
            <a:avLst/>
          </a:prstGeom>
        </p:spPr>
        <p:txBody>
          <a:bodyPr vert="horz" anchor="b"/>
          <a:lstStyle>
            <a:defPPr>
              <a:defRPr lang="it-IT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smtClean="0">
                <a:solidFill>
                  <a:srgbClr val="FF0000"/>
                </a:solidFill>
              </a:rPr>
              <a:t>Caritas diocesana di </a:t>
            </a:r>
          </a:p>
          <a:p>
            <a:pPr algn="l"/>
            <a:r>
              <a:rPr lang="it-IT" sz="1050" smtClean="0">
                <a:solidFill>
                  <a:srgbClr val="FF0000"/>
                </a:solidFill>
              </a:rPr>
              <a:t>Cerignola - Ascoli Satriano                   Osservatorio delle Risorse e delle Povertà</a:t>
            </a:r>
            <a:endParaRPr lang="it-IT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6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it-IT" sz="4400" dirty="0">
                <a:solidFill>
                  <a:srgbClr val="FF0000"/>
                </a:solidFill>
              </a:rPr>
              <a:t>S</a:t>
            </a:r>
            <a:r>
              <a:rPr lang="it-IT" sz="4400" dirty="0" smtClean="0">
                <a:solidFill>
                  <a:srgbClr val="FF0000"/>
                </a:solidFill>
              </a:rPr>
              <a:t>tranieri</a:t>
            </a:r>
            <a:endParaRPr lang="it-IT" sz="4400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331109"/>
              </p:ext>
            </p:extLst>
          </p:nvPr>
        </p:nvGraphicFramePr>
        <p:xfrm>
          <a:off x="3563888" y="1196752"/>
          <a:ext cx="53823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5" y="1772816"/>
            <a:ext cx="3108468" cy="2575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tangolo 2"/>
          <p:cNvSpPr/>
          <p:nvPr/>
        </p:nvSpPr>
        <p:spPr>
          <a:xfrm>
            <a:off x="899592" y="4797152"/>
            <a:ext cx="10855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%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Freccia curva 5"/>
          <p:cNvSpPr/>
          <p:nvPr/>
        </p:nvSpPr>
        <p:spPr>
          <a:xfrm rot="10800000">
            <a:off x="2195736" y="4581128"/>
            <a:ext cx="1008112" cy="89371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572000" y="5705182"/>
            <a:ext cx="15231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25</a:t>
            </a:r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%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228184" y="5819328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sz="3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egli assistiti</a:t>
            </a:r>
            <a:endParaRPr lang="it-IT" sz="20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egnaposto piè di pagina 4"/>
          <p:cNvSpPr txBox="1">
            <a:spLocks/>
          </p:cNvSpPr>
          <p:nvPr/>
        </p:nvSpPr>
        <p:spPr>
          <a:xfrm>
            <a:off x="1960" y="6126846"/>
            <a:ext cx="3144256" cy="725795"/>
          </a:xfrm>
          <a:prstGeom prst="rect">
            <a:avLst/>
          </a:prstGeom>
        </p:spPr>
        <p:txBody>
          <a:bodyPr vert="horz" anchor="b"/>
          <a:lstStyle>
            <a:defPPr>
              <a:defRPr lang="it-IT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smtClean="0">
                <a:solidFill>
                  <a:srgbClr val="FF0000"/>
                </a:solidFill>
              </a:rPr>
              <a:t>Caritas diocesana di </a:t>
            </a:r>
          </a:p>
          <a:p>
            <a:pPr algn="l"/>
            <a:r>
              <a:rPr lang="it-IT" sz="1050" smtClean="0">
                <a:solidFill>
                  <a:srgbClr val="FF0000"/>
                </a:solidFill>
              </a:rPr>
              <a:t>Cerignola - Ascoli Satriano                   Osservatorio delle Risorse e delle Povertà</a:t>
            </a:r>
            <a:endParaRPr lang="it-IT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77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8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Misure di accompagnamento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056325"/>
              </p:ext>
            </p:extLst>
          </p:nvPr>
        </p:nvGraphicFramePr>
        <p:xfrm>
          <a:off x="323528" y="1412776"/>
          <a:ext cx="845645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egnaposto piè di pagina 4"/>
          <p:cNvSpPr txBox="1">
            <a:spLocks/>
          </p:cNvSpPr>
          <p:nvPr/>
        </p:nvSpPr>
        <p:spPr>
          <a:xfrm>
            <a:off x="1960" y="6126846"/>
            <a:ext cx="3144256" cy="725795"/>
          </a:xfrm>
          <a:prstGeom prst="rect">
            <a:avLst/>
          </a:prstGeom>
        </p:spPr>
        <p:txBody>
          <a:bodyPr vert="horz" anchor="b"/>
          <a:lstStyle>
            <a:defPPr>
              <a:defRPr lang="it-IT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smtClean="0">
                <a:solidFill>
                  <a:srgbClr val="FF0000"/>
                </a:solidFill>
              </a:rPr>
              <a:t>Caritas diocesana di </a:t>
            </a:r>
          </a:p>
          <a:p>
            <a:pPr algn="l"/>
            <a:r>
              <a:rPr lang="it-IT" sz="1050" smtClean="0">
                <a:solidFill>
                  <a:srgbClr val="FF0000"/>
                </a:solidFill>
              </a:rPr>
              <a:t>Cerignola - Ascoli Satriano                   Osservatorio delle Risorse e delle Povertà</a:t>
            </a:r>
            <a:endParaRPr lang="it-IT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9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it-IT" dirty="0" smtClean="0"/>
              <a:t>Coinvolgere altre Caritas Parrocchiali;</a:t>
            </a:r>
          </a:p>
          <a:p>
            <a:pPr marL="624078" indent="-514350">
              <a:buFont typeface="+mj-lt"/>
              <a:buAutoNum type="arabicPeriod"/>
            </a:pPr>
            <a:endParaRPr lang="it-IT" dirty="0" smtClean="0"/>
          </a:p>
          <a:p>
            <a:pPr marL="624078" indent="-514350">
              <a:buFont typeface="+mj-lt"/>
              <a:buAutoNum type="arabicPeriod"/>
            </a:pPr>
            <a:r>
              <a:rPr lang="it-IT" dirty="0" smtClean="0"/>
              <a:t>Migliorare la </a:t>
            </a:r>
            <a:r>
              <a:rPr lang="it-IT" dirty="0" smtClean="0">
                <a:solidFill>
                  <a:srgbClr val="FF0000"/>
                </a:solidFill>
              </a:rPr>
              <a:t>oggettività</a:t>
            </a:r>
            <a:r>
              <a:rPr lang="it-IT" dirty="0" smtClean="0"/>
              <a:t> dei dati rilevati;</a:t>
            </a:r>
          </a:p>
          <a:p>
            <a:pPr marL="624078" indent="-514350">
              <a:buFont typeface="+mj-lt"/>
              <a:buAutoNum type="arabicPeriod"/>
            </a:pPr>
            <a:endParaRPr lang="it-IT" dirty="0" smtClean="0"/>
          </a:p>
          <a:p>
            <a:pPr marL="624078" indent="-514350">
              <a:buFont typeface="+mj-lt"/>
              <a:buAutoNum type="arabicPeriod"/>
            </a:pPr>
            <a:r>
              <a:rPr lang="it-IT" dirty="0" smtClean="0"/>
              <a:t>Aumentare le misure di accompagnamento (dai pacchi ai fatti).</a:t>
            </a:r>
          </a:p>
          <a:p>
            <a:pPr marL="109728" indent="0">
              <a:buNone/>
            </a:pPr>
            <a:r>
              <a:rPr lang="it-IT" dirty="0"/>
              <a:t>	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Prospettive future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piè di pagina 4"/>
          <p:cNvSpPr txBox="1">
            <a:spLocks/>
          </p:cNvSpPr>
          <p:nvPr/>
        </p:nvSpPr>
        <p:spPr>
          <a:xfrm>
            <a:off x="1960" y="6126846"/>
            <a:ext cx="3144256" cy="725795"/>
          </a:xfrm>
          <a:prstGeom prst="rect">
            <a:avLst/>
          </a:prstGeom>
        </p:spPr>
        <p:txBody>
          <a:bodyPr vert="horz" anchor="b"/>
          <a:lstStyle>
            <a:defPPr>
              <a:defRPr lang="it-IT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smtClean="0">
                <a:solidFill>
                  <a:srgbClr val="FF0000"/>
                </a:solidFill>
              </a:rPr>
              <a:t>Caritas diocesana di </a:t>
            </a:r>
          </a:p>
          <a:p>
            <a:pPr algn="l"/>
            <a:r>
              <a:rPr lang="it-IT" sz="1050" smtClean="0">
                <a:solidFill>
                  <a:srgbClr val="FF0000"/>
                </a:solidFill>
              </a:rPr>
              <a:t>Cerignola - Ascoli Satriano                   Osservatorio delle Risorse e delle Povertà</a:t>
            </a:r>
            <a:endParaRPr lang="it-IT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96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295</TotalTime>
  <Words>228</Words>
  <Application>Microsoft Office PowerPoint</Application>
  <PresentationFormat>Presentazione su schermo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Viale</vt:lpstr>
      <vt:lpstr>Foglio di lavoro</vt:lpstr>
      <vt:lpstr>Report Centri d’ascolto Caritas Parrocchiali</vt:lpstr>
      <vt:lpstr>Le realtà coinvolte</vt:lpstr>
      <vt:lpstr>Le famiglie</vt:lpstr>
      <vt:lpstr>Utenti dei servizi</vt:lpstr>
      <vt:lpstr>Eta’ …</vt:lpstr>
      <vt:lpstr>Stranieri</vt:lpstr>
      <vt:lpstr>Misure di accompagnamento</vt:lpstr>
      <vt:lpstr>Prospettive 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23</cp:revision>
  <dcterms:created xsi:type="dcterms:W3CDTF">2019-04-29T16:15:27Z</dcterms:created>
  <dcterms:modified xsi:type="dcterms:W3CDTF">2019-05-02T07:35:53Z</dcterms:modified>
</cp:coreProperties>
</file>